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1388" r:id="rId3"/>
    <p:sldId id="257" r:id="rId4"/>
    <p:sldId id="1143" r:id="rId5"/>
    <p:sldId id="258" r:id="rId6"/>
    <p:sldId id="259" r:id="rId7"/>
    <p:sldId id="383" r:id="rId8"/>
    <p:sldId id="260" r:id="rId9"/>
    <p:sldId id="263" r:id="rId10"/>
    <p:sldId id="267" r:id="rId11"/>
    <p:sldId id="1125" r:id="rId12"/>
    <p:sldId id="1231" r:id="rId13"/>
    <p:sldId id="1331" r:id="rId14"/>
    <p:sldId id="1114" r:id="rId15"/>
    <p:sldId id="756" r:id="rId16"/>
    <p:sldId id="1344" r:id="rId17"/>
    <p:sldId id="1387" r:id="rId18"/>
    <p:sldId id="1389" r:id="rId19"/>
    <p:sldId id="1390" r:id="rId20"/>
    <p:sldId id="1391" r:id="rId21"/>
    <p:sldId id="261" r:id="rId22"/>
    <p:sldId id="757" r:id="rId23"/>
    <p:sldId id="1156" r:id="rId24"/>
    <p:sldId id="1119" r:id="rId25"/>
    <p:sldId id="262" r:id="rId26"/>
    <p:sldId id="266" r:id="rId27"/>
  </p:sldIdLst>
  <p:sldSz cx="9144000" cy="6858000" type="screen4x3"/>
  <p:notesSz cx="6735763" cy="98663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EEF"/>
    <a:srgbClr val="EAEFF7"/>
    <a:srgbClr val="FFFBFF"/>
    <a:srgbClr val="FFE7FF"/>
    <a:srgbClr val="0E0EFF"/>
    <a:srgbClr val="A70000"/>
    <a:srgbClr val="FFE1FF"/>
    <a:srgbClr val="FFD9FF"/>
    <a:srgbClr val="FFCCFF"/>
    <a:srgbClr val="3B3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0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64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1365D-FAA2-469C-9171-61EAAE754705}" type="datetimeFigureOut">
              <a:rPr lang="th-TH" smtClean="0"/>
              <a:t>15/10/62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7F5F6-7484-421D-AB9D-05925E93CF3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401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43100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5278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24539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73410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823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11202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33672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8600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46578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97950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21064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3174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C7F5F6-7484-421D-AB9D-05925E93CF30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05558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48942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469194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C7F5F6-7484-421D-AB9D-05925E93CF30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93111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53830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33623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C7F5F6-7484-421D-AB9D-05925E93CF30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546673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20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932746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21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8036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22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410580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C7F5F6-7484-421D-AB9D-05925E93CF30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79721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4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C7F5F6-7484-421D-AB9D-05925E93CF30}" type="slidenum">
              <a:rPr kumimoji="0" lang="th-T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pPr marL="0" marR="0" lvl="0" indent="0" algn="r" defTabSz="93140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305555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25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11894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F5F6-7484-421D-AB9D-05925E93CF30}" type="slidenum">
              <a:rPr lang="th-TH" smtClean="0"/>
              <a:t>26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6739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52529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73308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02037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3588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1485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80518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39822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262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13008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6088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01883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97399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57898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8FBDEC-2514-49CA-825A-0C92DEC56E78}" type="datetime1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68700" y="641401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A739382E-BFD1-46DA-92E8-EC2211C4D4C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54760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68700" y="641401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fld id="{A739382E-BFD1-46DA-92E8-EC2211C4D4C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80584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topbanner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"/>
            <a:ext cx="9144000" cy="495132"/>
          </a:xfrm>
          <a:prstGeom prst="rect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0" y="507876"/>
            <a:ext cx="9144000" cy="1323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glow rad="139700">
              <a:srgbClr val="4BACC6">
                <a:satMod val="175000"/>
                <a:alpha val="40000"/>
              </a:srgbClr>
            </a:glow>
          </a:effectLst>
        </p:spPr>
        <p:txBody>
          <a:bodyPr lIns="91436" tIns="45719" rIns="91436" bIns="45719"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th-TH" sz="4000" b="1" kern="0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การประชุมคณะกรรมการทรัพยากรน้ำแห่งชาติ</a:t>
            </a:r>
          </a:p>
          <a:p>
            <a:pPr algn="ctr" eaLnBrk="1" hangingPunct="1">
              <a:defRPr/>
            </a:pPr>
            <a:r>
              <a:rPr lang="th-TH" sz="4000" b="1" kern="0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ครั้งที่ </a:t>
            </a:r>
            <a:r>
              <a:rPr lang="en-US" sz="4000" b="1" kern="0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…/256…</a:t>
            </a:r>
            <a:endParaRPr lang="th-TH" sz="4000" b="1" kern="0" dirty="0">
              <a:solidFill>
                <a:srgbClr val="FFFF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5780784"/>
            <a:ext cx="9144000" cy="1077216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glow rad="139700">
              <a:srgbClr val="4BACC6">
                <a:satMod val="175000"/>
                <a:alpha val="40000"/>
              </a:srgbClr>
            </a:glow>
          </a:effectLst>
        </p:spPr>
        <p:txBody>
          <a:bodyPr lIns="91436" tIns="45719" rIns="91436" bIns="45719" anchor="ctr">
            <a:spAutoFit/>
          </a:bodyPr>
          <a:lstStyle/>
          <a:p>
            <a:pPr algn="ctr">
              <a:defRPr/>
            </a:pP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วัน</a:t>
            </a:r>
            <a:r>
              <a:rPr lang="en-US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…</a:t>
            </a: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ที่</a:t>
            </a:r>
            <a:r>
              <a:rPr lang="en-US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 ….. </a:t>
            </a: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กันยายน </a:t>
            </a:r>
            <a:r>
              <a:rPr lang="en-US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25</a:t>
            </a: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6</a:t>
            </a:r>
            <a:r>
              <a:rPr lang="en-US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…</a:t>
            </a: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  เวลา </a:t>
            </a:r>
            <a:r>
              <a:rPr lang="en-US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.....</a:t>
            </a: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 น.</a:t>
            </a:r>
            <a:endParaRPr lang="en-US" sz="3200" kern="0" dirty="0">
              <a:solidFill>
                <a:srgbClr val="FFFF00"/>
              </a:solidFill>
              <a:latin typeface="TH SarabunPSK"/>
              <a:ea typeface="Calibri" pitchFamily="34" charset="0"/>
              <a:cs typeface="TH SarabunPSK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ณ ห้องประชุม </a:t>
            </a:r>
            <a:r>
              <a:rPr lang="en-US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......................................</a:t>
            </a: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 ทำเนียบรัฐบาล</a:t>
            </a:r>
            <a:endParaRPr lang="th-TH" sz="3200" kern="0" dirty="0">
              <a:solidFill>
                <a:srgbClr val="FFFF00"/>
              </a:solidFill>
              <a:latin typeface="TH SarabunPSK"/>
              <a:ea typeface="Calibri" pitchFamily="34" charset="0"/>
              <a:cs typeface="TH SarabunPSK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75" y="592040"/>
            <a:ext cx="907768" cy="10897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ADAF6D-DAE6-4AC8-A846-A6FDBF3CC1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40" y="2665771"/>
            <a:ext cx="4264352" cy="23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E7CE9B-2738-4D6F-A52B-CE3DD30D92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092" y="2665771"/>
            <a:ext cx="4264352" cy="23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54959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topbanner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"/>
            <a:ext cx="9144000" cy="495132"/>
          </a:xfrm>
          <a:prstGeom prst="rect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0" y="507876"/>
            <a:ext cx="9144000" cy="13234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glow rad="139700">
              <a:srgbClr val="4BACC6">
                <a:satMod val="175000"/>
                <a:alpha val="40000"/>
              </a:srgbClr>
            </a:glow>
          </a:effectLst>
        </p:spPr>
        <p:txBody>
          <a:bodyPr lIns="91436" tIns="45719" rIns="91436" bIns="45719"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th-TH" sz="4000" b="1" kern="0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การประชุมคณะกรรมการทรัพยากรน้ำแห่งชาติ</a:t>
            </a:r>
          </a:p>
          <a:p>
            <a:pPr algn="ctr" eaLnBrk="1" hangingPunct="1">
              <a:defRPr/>
            </a:pPr>
            <a:r>
              <a:rPr lang="th-TH" sz="4000" b="1" kern="0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ครั้งที่ </a:t>
            </a:r>
            <a:r>
              <a:rPr lang="en-US" sz="4000" b="1" kern="0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…/256…</a:t>
            </a:r>
            <a:endParaRPr lang="th-TH" sz="4000" b="1" kern="0" dirty="0">
              <a:solidFill>
                <a:srgbClr val="FFFF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5780784"/>
            <a:ext cx="9144000" cy="1077216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glow rad="139700">
              <a:srgbClr val="4BACC6">
                <a:satMod val="175000"/>
                <a:alpha val="40000"/>
              </a:srgbClr>
            </a:glow>
          </a:effectLst>
        </p:spPr>
        <p:txBody>
          <a:bodyPr lIns="91436" tIns="45719" rIns="91436" bIns="45719" anchor="ctr">
            <a:spAutoFit/>
          </a:bodyPr>
          <a:lstStyle/>
          <a:p>
            <a:pPr algn="ctr">
              <a:defRPr/>
            </a:pP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วัน</a:t>
            </a:r>
            <a:r>
              <a:rPr lang="en-US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…</a:t>
            </a: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ที่</a:t>
            </a:r>
            <a:r>
              <a:rPr lang="en-US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 ….. </a:t>
            </a: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กันยายน </a:t>
            </a:r>
            <a:r>
              <a:rPr lang="en-US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25</a:t>
            </a: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6</a:t>
            </a:r>
            <a:r>
              <a:rPr lang="en-US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…</a:t>
            </a: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  เวลา </a:t>
            </a:r>
            <a:r>
              <a:rPr lang="en-US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.....</a:t>
            </a: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 น.</a:t>
            </a:r>
            <a:endParaRPr lang="en-US" sz="3200" kern="0" dirty="0">
              <a:solidFill>
                <a:srgbClr val="FFFF00"/>
              </a:solidFill>
              <a:latin typeface="TH SarabunPSK"/>
              <a:ea typeface="Calibri" pitchFamily="34" charset="0"/>
              <a:cs typeface="TH SarabunPSK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ณ ห้องประชุม </a:t>
            </a:r>
            <a:r>
              <a:rPr lang="en-US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......................................</a:t>
            </a:r>
            <a:r>
              <a:rPr lang="th-TH" sz="3200" b="1" kern="0" dirty="0">
                <a:solidFill>
                  <a:srgbClr val="FFFF00"/>
                </a:solidFill>
                <a:latin typeface="TH SarabunPSK"/>
                <a:ea typeface="Calibri" pitchFamily="34" charset="0"/>
                <a:cs typeface="TH SarabunPSK"/>
              </a:rPr>
              <a:t> ทำเนียบรัฐบาล</a:t>
            </a:r>
            <a:endParaRPr lang="th-TH" sz="3200" kern="0" dirty="0">
              <a:solidFill>
                <a:srgbClr val="FFFF00"/>
              </a:solidFill>
              <a:latin typeface="TH SarabunPSK"/>
              <a:ea typeface="Calibri" pitchFamily="34" charset="0"/>
              <a:cs typeface="TH SarabunPSK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75" y="592040"/>
            <a:ext cx="907768" cy="10897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0"/>
          <a:stretch/>
        </p:blipFill>
        <p:spPr>
          <a:xfrm>
            <a:off x="564023" y="2562245"/>
            <a:ext cx="3836870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4" r="5195"/>
          <a:stretch/>
        </p:blipFill>
        <p:spPr>
          <a:xfrm>
            <a:off x="4777101" y="2562245"/>
            <a:ext cx="3854152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5737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0" y="6362110"/>
            <a:ext cx="9144000" cy="518946"/>
          </a:xfrm>
          <a:prstGeom prst="rect">
            <a:avLst/>
          </a:prstGeom>
          <a:solidFill>
            <a:srgbClr val="E2C4A6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0" y="1617771"/>
            <a:ext cx="9144000" cy="224770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-1" y="3149"/>
            <a:ext cx="9144000" cy="910052"/>
          </a:xfrm>
          <a:prstGeom prst="rect">
            <a:avLst/>
          </a:prstGeom>
          <a:solidFill>
            <a:srgbClr val="F3C3C8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3</a:t>
            </a:fld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-1" y="912562"/>
            <a:ext cx="9144000" cy="360000"/>
          </a:xfrm>
          <a:prstGeom prst="rect">
            <a:avLst/>
          </a:prstGeom>
          <a:solidFill>
            <a:srgbClr val="FFE699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Rectangle 6"/>
          <p:cNvSpPr/>
          <p:nvPr/>
        </p:nvSpPr>
        <p:spPr>
          <a:xfrm>
            <a:off x="0" y="1268053"/>
            <a:ext cx="9144000" cy="360000"/>
          </a:xfrm>
          <a:prstGeom prst="rect">
            <a:avLst/>
          </a:prstGeom>
          <a:solidFill>
            <a:srgbClr val="F6AB8B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Rounded Rectangle 8"/>
          <p:cNvSpPr/>
          <p:nvPr/>
        </p:nvSpPr>
        <p:spPr>
          <a:xfrm>
            <a:off x="2407221" y="202779"/>
            <a:ext cx="4329556" cy="6120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th-TH" sz="3200" b="1" kern="0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ระเบียบวาระการประชุม</a:t>
            </a:r>
            <a:endParaRPr lang="th-TH" dirty="0"/>
          </a:p>
        </p:txBody>
      </p:sp>
      <p:sp>
        <p:nvSpPr>
          <p:cNvPr id="26" name="Rectangle 25"/>
          <p:cNvSpPr/>
          <p:nvPr/>
        </p:nvSpPr>
        <p:spPr>
          <a:xfrm>
            <a:off x="854801" y="855165"/>
            <a:ext cx="4272742" cy="516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000" b="1" dirty="0">
                <a:solidFill>
                  <a:schemeClr val="tx1"/>
                </a:solidFill>
                <a:ea typeface="Calibri" panose="020F0502020204030204" pitchFamily="34" charset="0"/>
                <a:cs typeface="TH SarabunIT๙" panose="020B0500040200020003" pitchFamily="34" charset="-34"/>
              </a:rPr>
              <a:t>เรื่องที่ประธานแจ้งให้ที่ประชุมทราบ</a:t>
            </a:r>
            <a:endParaRPr lang="th-TH" sz="20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54801" y="1160703"/>
            <a:ext cx="6981302" cy="516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000" b="1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การรับรองรายงานการประชุม ครั้งที่ </a:t>
            </a:r>
            <a:r>
              <a:rPr lang="en-US" sz="2000" b="1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...</a:t>
            </a:r>
            <a:r>
              <a:rPr lang="th-TH" sz="2000" b="1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/256</a:t>
            </a:r>
            <a:r>
              <a:rPr lang="en-US" sz="2000" b="1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...</a:t>
            </a:r>
            <a:r>
              <a:rPr lang="th-TH" sz="2000" b="1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เมื่อวันที่ </a:t>
            </a:r>
            <a:r>
              <a:rPr lang="en-US" sz="2000" b="1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.................................</a:t>
            </a:r>
            <a:endParaRPr lang="th-TH" sz="20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54801" y="1561744"/>
            <a:ext cx="7981548" cy="560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h-TH" sz="2000" b="1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เรื่องเพื่อทราบ</a:t>
            </a:r>
          </a:p>
          <a:p>
            <a:endParaRPr lang="th-TH" sz="20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1329" y="1819232"/>
            <a:ext cx="8087428" cy="186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0563" lvl="0" indent="-331788">
              <a:lnSpc>
                <a:spcPts val="1800"/>
              </a:lnSpc>
              <a:spcBef>
                <a:spcPts val="300"/>
              </a:spcBef>
            </a:pP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3.1	........... </a:t>
            </a:r>
          </a:p>
          <a:p>
            <a:pPr marL="690563" lvl="0">
              <a:lnSpc>
                <a:spcPts val="1800"/>
              </a:lnSpc>
              <a:tabLst>
                <a:tab pos="974725" algn="l"/>
              </a:tabLst>
            </a:pP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(1)	........... </a:t>
            </a:r>
          </a:p>
          <a:p>
            <a:pPr marL="690563" lvl="0">
              <a:lnSpc>
                <a:spcPts val="1800"/>
              </a:lnSpc>
              <a:tabLst>
                <a:tab pos="974725" algn="l"/>
              </a:tabLst>
            </a:pP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(2)	...........</a:t>
            </a:r>
          </a:p>
          <a:p>
            <a:pPr marL="690563" lvl="0" indent="-331788">
              <a:lnSpc>
                <a:spcPts val="1800"/>
              </a:lnSpc>
              <a:spcBef>
                <a:spcPts val="300"/>
              </a:spcBef>
            </a:pP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3.2	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</a:t>
            </a: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marL="690563" lvl="0" indent="-331788">
              <a:lnSpc>
                <a:spcPts val="1800"/>
              </a:lnSpc>
              <a:spcBef>
                <a:spcPts val="300"/>
              </a:spcBef>
            </a:pP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3.3	...........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marL="690563" lvl="0" indent="-331788">
              <a:lnSpc>
                <a:spcPts val="1800"/>
              </a:lnSpc>
              <a:spcBef>
                <a:spcPts val="300"/>
              </a:spcBef>
            </a:pP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3.4	...........</a:t>
            </a:r>
          </a:p>
          <a:p>
            <a:pPr marL="690563" lvl="0" indent="-331788">
              <a:lnSpc>
                <a:spcPts val="1800"/>
              </a:lnSpc>
              <a:spcBef>
                <a:spcPts val="300"/>
              </a:spcBef>
            </a:pP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3.5	...........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75013" y="1618386"/>
            <a:ext cx="614545" cy="474310"/>
            <a:chOff x="75013" y="1404739"/>
            <a:chExt cx="914688" cy="76842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13" y="1404739"/>
              <a:ext cx="720000" cy="720000"/>
            </a:xfrm>
            <a:prstGeom prst="rect">
              <a:avLst/>
            </a:prstGeom>
          </p:spPr>
        </p:pic>
        <p:sp>
          <p:nvSpPr>
            <p:cNvPr id="59" name="Rectangle 58"/>
            <p:cNvSpPr/>
            <p:nvPr/>
          </p:nvSpPr>
          <p:spPr>
            <a:xfrm>
              <a:off x="489443" y="2073943"/>
              <a:ext cx="500258" cy="99221"/>
            </a:xfrm>
            <a:prstGeom prst="rect">
              <a:avLst/>
            </a:prstGeom>
            <a:solidFill>
              <a:srgbClr val="9FB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1" name="Oval 30"/>
            <p:cNvSpPr/>
            <p:nvPr/>
          </p:nvSpPr>
          <p:spPr>
            <a:xfrm>
              <a:off x="257341" y="1520773"/>
              <a:ext cx="360000" cy="360000"/>
            </a:xfrm>
            <a:prstGeom prst="ellipse">
              <a:avLst/>
            </a:prstGeom>
            <a:solidFill>
              <a:srgbClr val="FDBE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176443" y="1461117"/>
              <a:ext cx="532015" cy="4405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32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3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9669" y="1192585"/>
            <a:ext cx="697158" cy="455168"/>
            <a:chOff x="79668" y="679842"/>
            <a:chExt cx="1070450" cy="72000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68" y="679842"/>
              <a:ext cx="720000" cy="720000"/>
            </a:xfrm>
            <a:prstGeom prst="rect">
              <a:avLst/>
            </a:prstGeom>
          </p:spPr>
        </p:pic>
        <p:sp>
          <p:nvSpPr>
            <p:cNvPr id="70" name="Oval 69"/>
            <p:cNvSpPr/>
            <p:nvPr/>
          </p:nvSpPr>
          <p:spPr>
            <a:xfrm>
              <a:off x="255012" y="806305"/>
              <a:ext cx="360000" cy="360000"/>
            </a:xfrm>
            <a:prstGeom prst="ellipse">
              <a:avLst/>
            </a:prstGeom>
            <a:solidFill>
              <a:srgbClr val="EDB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69005" y="735502"/>
              <a:ext cx="532015" cy="4405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32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2</a:t>
              </a: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649860" y="816217"/>
              <a:ext cx="500258" cy="99221"/>
            </a:xfrm>
            <a:prstGeom prst="rect">
              <a:avLst/>
            </a:prstGeom>
            <a:solidFill>
              <a:srgbClr val="F6AB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1674" y="823326"/>
            <a:ext cx="713339" cy="459094"/>
            <a:chOff x="81674" y="-22704"/>
            <a:chExt cx="1025600" cy="7200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74" y="-22704"/>
              <a:ext cx="720000" cy="7200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607016" y="456528"/>
              <a:ext cx="500258" cy="99220"/>
            </a:xfrm>
            <a:prstGeom prst="rect">
              <a:avLst/>
            </a:prstGeom>
            <a:solidFill>
              <a:srgbClr val="FFE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1" name="Oval 70"/>
            <p:cNvSpPr/>
            <p:nvPr/>
          </p:nvSpPr>
          <p:spPr>
            <a:xfrm>
              <a:off x="263401" y="79680"/>
              <a:ext cx="360000" cy="360000"/>
            </a:xfrm>
            <a:prstGeom prst="ellipse">
              <a:avLst/>
            </a:prstGeom>
            <a:solidFill>
              <a:srgbClr val="C4C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75667" y="-7531"/>
              <a:ext cx="532015" cy="4405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353" y="142736"/>
            <a:ext cx="599750" cy="72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42" y="171756"/>
            <a:ext cx="651617" cy="651617"/>
          </a:xfrm>
          <a:prstGeom prst="rect">
            <a:avLst/>
          </a:prstGeom>
        </p:spPr>
      </p:pic>
      <p:sp>
        <p:nvSpPr>
          <p:cNvPr id="49" name="Rectangle 48"/>
          <p:cNvSpPr/>
          <p:nvPr/>
        </p:nvSpPr>
        <p:spPr>
          <a:xfrm>
            <a:off x="854801" y="6399721"/>
            <a:ext cx="8186648" cy="5155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h-TH" sz="2000" b="1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เรื่องอื่น ๆ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87847" y="6417939"/>
            <a:ext cx="664403" cy="455887"/>
            <a:chOff x="87846" y="5865439"/>
            <a:chExt cx="987301" cy="720000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46" y="5865439"/>
              <a:ext cx="720000" cy="720000"/>
            </a:xfrm>
            <a:prstGeom prst="rect">
              <a:avLst/>
            </a:prstGeom>
          </p:spPr>
        </p:pic>
        <p:sp>
          <p:nvSpPr>
            <p:cNvPr id="52" name="Rectangle 51"/>
            <p:cNvSpPr/>
            <p:nvPr/>
          </p:nvSpPr>
          <p:spPr>
            <a:xfrm>
              <a:off x="574889" y="6477260"/>
              <a:ext cx="500258" cy="99221"/>
            </a:xfrm>
            <a:prstGeom prst="rect">
              <a:avLst/>
            </a:prstGeom>
            <a:solidFill>
              <a:srgbClr val="E2C4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3" name="Oval 52"/>
            <p:cNvSpPr/>
            <p:nvPr/>
          </p:nvSpPr>
          <p:spPr>
            <a:xfrm>
              <a:off x="276182" y="5989494"/>
              <a:ext cx="360000" cy="360000"/>
            </a:xfrm>
            <a:prstGeom prst="ellipse">
              <a:avLst/>
            </a:prstGeom>
            <a:solidFill>
              <a:srgbClr val="B2E9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76418" y="5935969"/>
              <a:ext cx="532015" cy="4405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32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5</a:t>
              </a:r>
            </a:p>
          </p:txBody>
        </p:sp>
      </p:grpSp>
      <p:sp>
        <p:nvSpPr>
          <p:cNvPr id="40" name="Rectangle 39"/>
          <p:cNvSpPr/>
          <p:nvPr/>
        </p:nvSpPr>
        <p:spPr>
          <a:xfrm>
            <a:off x="0" y="3863064"/>
            <a:ext cx="9144000" cy="25764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1" name="Rectangle 40"/>
          <p:cNvSpPr/>
          <p:nvPr/>
        </p:nvSpPr>
        <p:spPr>
          <a:xfrm>
            <a:off x="854801" y="3833614"/>
            <a:ext cx="7981548" cy="515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th-TH" sz="2000" b="1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เรื่องเพื่อพิจารณา </a:t>
            </a:r>
          </a:p>
          <a:p>
            <a:endParaRPr lang="th-TH" sz="20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85084" y="4126660"/>
            <a:ext cx="7951265" cy="2098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0563" lvl="0" indent="-293688">
              <a:lnSpc>
                <a:spcPts val="1800"/>
              </a:lnSpc>
            </a:pP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4.1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</a:t>
            </a: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</a:p>
          <a:p>
            <a:pPr marL="1087438" lvl="0" indent="-396875">
              <a:lnSpc>
                <a:spcPts val="1800"/>
              </a:lnSpc>
            </a:pP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4.1.1</a:t>
            </a:r>
            <a:r>
              <a:rPr lang="en-US" sz="16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</a:t>
            </a: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</a:p>
          <a:p>
            <a:pPr marL="1087438" lvl="0" indent="-396875">
              <a:lnSpc>
                <a:spcPts val="1800"/>
              </a:lnSpc>
            </a:pP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4.1.2</a:t>
            </a:r>
            <a:r>
              <a:rPr lang="en-US" sz="16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</a:t>
            </a:r>
            <a:endParaRPr lang="th-TH" sz="1600" b="1" dirty="0">
              <a:solidFill>
                <a:prstClr val="black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1087438" lvl="0" indent="-396875">
              <a:lnSpc>
                <a:spcPts val="1800"/>
              </a:lnSpc>
            </a:pP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4.1.3</a:t>
            </a:r>
            <a:r>
              <a:rPr lang="en-US" sz="16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</a:t>
            </a:r>
            <a:endParaRPr lang="th-TH" sz="1600" b="1" dirty="0">
              <a:solidFill>
                <a:prstClr val="black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690563" lvl="0" indent="-293688">
              <a:lnSpc>
                <a:spcPts val="1800"/>
              </a:lnSpc>
              <a:spcBef>
                <a:spcPts val="300"/>
              </a:spcBef>
            </a:pP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4.2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690563" lvl="0" indent="-293688">
              <a:lnSpc>
                <a:spcPts val="1800"/>
              </a:lnSpc>
              <a:spcBef>
                <a:spcPts val="300"/>
              </a:spcBef>
            </a:pP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4.3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690563" indent="-293688">
              <a:lnSpc>
                <a:spcPts val="1800"/>
              </a:lnSpc>
              <a:spcBef>
                <a:spcPts val="300"/>
              </a:spcBef>
            </a:pP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4.4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 </a:t>
            </a:r>
            <a:endParaRPr lang="en-US" sz="18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690563" indent="-293688">
              <a:lnSpc>
                <a:spcPts val="1800"/>
              </a:lnSpc>
              <a:spcBef>
                <a:spcPts val="300"/>
              </a:spcBef>
            </a:pP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4.5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	</a:t>
            </a: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</a:t>
            </a:r>
            <a:endParaRPr lang="th-TH" sz="1800" b="1" dirty="0">
              <a:solidFill>
                <a:prstClr val="black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75236" y="3873536"/>
            <a:ext cx="719778" cy="500956"/>
            <a:chOff x="75235" y="3971625"/>
            <a:chExt cx="999912" cy="754203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35" y="3971625"/>
              <a:ext cx="720000" cy="720000"/>
            </a:xfrm>
            <a:prstGeom prst="rect">
              <a:avLst/>
            </a:prstGeom>
          </p:spPr>
        </p:pic>
        <p:sp>
          <p:nvSpPr>
            <p:cNvPr id="45" name="Rectangle 44"/>
            <p:cNvSpPr/>
            <p:nvPr/>
          </p:nvSpPr>
          <p:spPr>
            <a:xfrm>
              <a:off x="574889" y="4626607"/>
              <a:ext cx="500258" cy="9922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6" name="Oval 45"/>
            <p:cNvSpPr/>
            <p:nvPr/>
          </p:nvSpPr>
          <p:spPr>
            <a:xfrm>
              <a:off x="255012" y="4097752"/>
              <a:ext cx="360000" cy="360000"/>
            </a:xfrm>
            <a:prstGeom prst="ellipse">
              <a:avLst/>
            </a:prstGeom>
            <a:solidFill>
              <a:srgbClr val="FFDE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51038" y="4033764"/>
              <a:ext cx="532015" cy="4405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3200" b="1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5260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5357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74AD9A9-70B0-475C-A21F-6BD9CCA1A57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7" b="11111"/>
          <a:stretch/>
        </p:blipFill>
        <p:spPr>
          <a:xfrm>
            <a:off x="187657" y="1691965"/>
            <a:ext cx="4485943" cy="502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4</a:t>
            </a:fld>
            <a:endParaRPr lang="th-TH"/>
          </a:p>
        </p:txBody>
      </p:sp>
      <p:sp>
        <p:nvSpPr>
          <p:cNvPr id="17" name="Rounded Rectangle 16"/>
          <p:cNvSpPr/>
          <p:nvPr/>
        </p:nvSpPr>
        <p:spPr>
          <a:xfrm>
            <a:off x="872099" y="925986"/>
            <a:ext cx="7389090" cy="60593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18" name="Group 17"/>
          <p:cNvGrpSpPr/>
          <p:nvPr/>
        </p:nvGrpSpPr>
        <p:grpSpPr>
          <a:xfrm>
            <a:off x="-5356" y="-11754"/>
            <a:ext cx="9144000" cy="777240"/>
            <a:chOff x="-5356" y="-11754"/>
            <a:chExt cx="9144000" cy="777240"/>
          </a:xfrm>
        </p:grpSpPr>
        <p:sp>
          <p:nvSpPr>
            <p:cNvPr id="19" name="Rectangle 18"/>
            <p:cNvSpPr/>
            <p:nvPr/>
          </p:nvSpPr>
          <p:spPr>
            <a:xfrm>
              <a:off x="-5356" y="-11754"/>
              <a:ext cx="9144000" cy="777240"/>
            </a:xfrm>
            <a:prstGeom prst="rect">
              <a:avLst/>
            </a:prstGeom>
            <a:solidFill>
              <a:srgbClr val="260183"/>
            </a:solidFill>
            <a:ln w="12700" cap="flat" cmpd="sng" algn="ctr">
              <a:solidFill>
                <a:srgbClr val="26018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2003425" indent="-2003425" algn="ctr">
                <a:lnSpc>
                  <a:spcPts val="3000"/>
                </a:lnSpc>
                <a:defRPr/>
              </a:pPr>
              <a:r>
                <a:rPr lang="th-TH" b="1" kern="0" dirty="0">
                  <a:solidFill>
                    <a:prstClr val="white"/>
                  </a:solidFill>
                  <a:latin typeface="TH SarabunPSK"/>
                  <a:cs typeface="TH SarabunPSK"/>
                </a:rPr>
                <a:t>การประชุมคณะกรรมการทรัพยากรน้ำแห่งชาติ ครั้งที่ </a:t>
              </a:r>
              <a:r>
                <a:rPr lang="en-US" b="1" kern="0" dirty="0">
                  <a:solidFill>
                    <a:prstClr val="white"/>
                  </a:solidFill>
                  <a:latin typeface="TH SarabunPSK"/>
                  <a:cs typeface="TH SarabunPSK"/>
                </a:rPr>
                <a:t>...</a:t>
              </a:r>
              <a:r>
                <a:rPr lang="th-TH" b="1" kern="0" dirty="0">
                  <a:solidFill>
                    <a:prstClr val="white"/>
                  </a:solidFill>
                  <a:latin typeface="TH SarabunPSK"/>
                  <a:cs typeface="TH SarabunPSK"/>
                </a:rPr>
                <a:t>/256</a:t>
              </a:r>
              <a:r>
                <a:rPr lang="en-US" b="1" kern="0" dirty="0">
                  <a:solidFill>
                    <a:prstClr val="white"/>
                  </a:solidFill>
                  <a:latin typeface="TH SarabunPSK"/>
                  <a:cs typeface="TH SarabunPSK"/>
                </a:rPr>
                <a:t>.</a:t>
              </a:r>
              <a:r>
                <a:rPr lang="th-TH" b="1" kern="0" dirty="0">
                  <a:solidFill>
                    <a:prstClr val="white"/>
                  </a:solidFill>
                  <a:latin typeface="TH SarabunPSK"/>
                  <a:cs typeface="TH SarabunPSK"/>
                </a:rPr>
                <a:t>.. วันที่ </a:t>
              </a:r>
              <a:r>
                <a:rPr lang="en-US" b="1" kern="0" dirty="0">
                  <a:solidFill>
                    <a:prstClr val="white"/>
                  </a:solidFill>
                  <a:latin typeface="TH SarabunPSK"/>
                  <a:cs typeface="TH SarabunPSK"/>
                </a:rPr>
                <a:t>.................</a:t>
              </a:r>
              <a:endParaRPr lang="th-TH" b="1" kern="0" dirty="0">
                <a:solidFill>
                  <a:prstClr val="white"/>
                </a:solidFill>
                <a:latin typeface="TH SarabunPSK"/>
                <a:cs typeface="TH SarabunPSK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7031" y="105102"/>
              <a:ext cx="486137" cy="583607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61" y="138435"/>
              <a:ext cx="476860" cy="476860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1006027" y="935611"/>
            <a:ext cx="7121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QR Code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เอกสารประกอบการประชุม กนช. ครั้งที่ </a:t>
            </a:r>
            <a:r>
              <a:rPr lang="en-US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.../256...</a:t>
            </a: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867" y="4023154"/>
            <a:ext cx="1903731" cy="2693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" t="992" b="50784"/>
          <a:stretch/>
        </p:blipFill>
        <p:spPr>
          <a:xfrm rot="16200000">
            <a:off x="5601835" y="2185444"/>
            <a:ext cx="2684218" cy="1840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" t="49610" b="1044"/>
          <a:stretch/>
        </p:blipFill>
        <p:spPr>
          <a:xfrm rot="16200000">
            <a:off x="6683476" y="4184207"/>
            <a:ext cx="2694222" cy="1909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4956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378" y="2769894"/>
            <a:ext cx="7547585" cy="46094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8750431" cy="1894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/>
            <a:r>
              <a:rPr lang="th-TH" sz="8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ระเบียบวาระที่  </a:t>
            </a:r>
            <a:r>
              <a:rPr lang="th-TH" sz="15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endParaRPr lang="en-US" sz="54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006310"/>
            <a:ext cx="86127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Bef>
                <a:spcPts val="600"/>
              </a:spcBef>
            </a:pPr>
            <a:r>
              <a:rPr lang="th-TH" sz="4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เรื่องที่ประธานแจ้งให้ที่ประชุมทราบ</a:t>
            </a:r>
            <a:endParaRPr lang="en-US" sz="48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5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28975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6</a:t>
            </a:fld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8750431" cy="20498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/>
            <a:r>
              <a:rPr lang="th-TH" sz="8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ระเบียบวาระที่  </a:t>
            </a:r>
            <a:r>
              <a:rPr lang="en-US" sz="15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endParaRPr lang="en-US" sz="54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1984538"/>
            <a:ext cx="86127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Bef>
                <a:spcPts val="600"/>
              </a:spcBef>
            </a:pPr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การรับรองรายงานการประชุม ครั้งที่ </a:t>
            </a:r>
            <a:r>
              <a:rPr lang="en-US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...</a:t>
            </a:r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/256</a:t>
            </a:r>
            <a:r>
              <a:rPr lang="en-US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...</a:t>
            </a:r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เมื่อวันที่ </a:t>
            </a:r>
            <a:r>
              <a:rPr lang="en-US" sz="4800" b="1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.................................</a:t>
            </a:r>
            <a:endParaRPr lang="en-US" sz="45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50447" y="3870002"/>
            <a:ext cx="8101294" cy="2738682"/>
            <a:chOff x="550447" y="3870002"/>
            <a:chExt cx="8101294" cy="273868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0447" y="4331334"/>
              <a:ext cx="2700000" cy="180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7" t="13796" r="27029" b="15689"/>
            <a:stretch/>
          </p:blipFill>
          <p:spPr>
            <a:xfrm>
              <a:off x="5950447" y="4808684"/>
              <a:ext cx="2701294" cy="180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447" y="3870002"/>
              <a:ext cx="2700000" cy="180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308899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7</a:t>
            </a:fld>
            <a:endParaRPr lang="th-TH"/>
          </a:p>
        </p:txBody>
      </p:sp>
      <p:grpSp>
        <p:nvGrpSpPr>
          <p:cNvPr id="6" name="Group 5"/>
          <p:cNvGrpSpPr/>
          <p:nvPr/>
        </p:nvGrpSpPr>
        <p:grpSpPr>
          <a:xfrm>
            <a:off x="-5356" y="-11754"/>
            <a:ext cx="9144000" cy="777240"/>
            <a:chOff x="-5356" y="-11754"/>
            <a:chExt cx="9144000" cy="777240"/>
          </a:xfrm>
        </p:grpSpPr>
        <p:sp>
          <p:nvSpPr>
            <p:cNvPr id="7" name="Rectangle 6"/>
            <p:cNvSpPr/>
            <p:nvPr/>
          </p:nvSpPr>
          <p:spPr>
            <a:xfrm>
              <a:off x="-5356" y="-11754"/>
              <a:ext cx="9144000" cy="777240"/>
            </a:xfrm>
            <a:prstGeom prst="rect">
              <a:avLst/>
            </a:prstGeom>
            <a:solidFill>
              <a:srgbClr val="260183"/>
            </a:solidFill>
            <a:ln w="12700" cap="flat" cmpd="sng" algn="ctr">
              <a:solidFill>
                <a:srgbClr val="26018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2003425" indent="-1436688">
                <a:lnSpc>
                  <a:spcPts val="3000"/>
                </a:lnSpc>
                <a:defRPr/>
              </a:pPr>
              <a:r>
                <a:rPr lang="th-TH" b="1" kern="0" dirty="0">
                  <a:solidFill>
                    <a:prstClr val="white"/>
                  </a:solidFill>
                  <a:latin typeface="TH SarabunPSK"/>
                  <a:cs typeface="TH SarabunPSK"/>
                </a:rPr>
                <a:t>วาระ 2    การรับรองรายงานการประชุม ครั้งที่ 4/2561 เมื่อวันที่ 19 ธ.ค. 2561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7031" y="105102"/>
              <a:ext cx="486137" cy="58360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61" y="138435"/>
              <a:ext cx="476860" cy="476860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452927" y="1402698"/>
            <a:ext cx="8306511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thaiDist">
              <a:spcAft>
                <a:spcPts val="0"/>
              </a:spcAft>
            </a:pPr>
            <a:r>
              <a:rPr lang="th-TH" sz="3200" b="1" spc="-70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ฝ่ายเลขานุการ กนช. ได้แจ้งเวียนรายงานการประชุมฯ ตามหนังสือ สทนช.</a:t>
            </a:r>
            <a:r>
              <a:rPr lang="th-TH" sz="32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</a:p>
          <a:p>
            <a:pPr marL="982663" indent="-444500" algn="thaiDist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th-TH" sz="3200" b="1" dirty="0">
                <a:solidFill>
                  <a:srgbClr val="00B05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th-TH" sz="3200" b="1" spc="-30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ด่วนที่สุด ที่ นร 1406 (กนช.)/ว </a:t>
            </a:r>
            <a:r>
              <a:rPr lang="en-US" sz="3200" b="1" spc="-30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.....</a:t>
            </a:r>
            <a:r>
              <a:rPr lang="th-TH" sz="3200" b="1" spc="-30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ลงวันที่ </a:t>
            </a:r>
            <a:r>
              <a:rPr lang="en-US" sz="3200" b="1" spc="-30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..............................</a:t>
            </a:r>
            <a:endParaRPr lang="th-TH" sz="3200" b="1" spc="-30" dirty="0"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538163" algn="thaiDist">
              <a:spcBef>
                <a:spcPts val="1200"/>
              </a:spcBef>
              <a:spcAft>
                <a:spcPts val="0"/>
              </a:spcAft>
            </a:pPr>
            <a:r>
              <a:rPr lang="th-TH" sz="32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</a:p>
          <a:p>
            <a:pPr indent="896938" algn="thaiDist">
              <a:spcAft>
                <a:spcPts val="0"/>
              </a:spcAft>
            </a:pPr>
            <a:r>
              <a:rPr lang="th-TH" sz="3200" b="1" i="1" dirty="0">
                <a:solidFill>
                  <a:srgbClr val="FF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“ไม่มีกรรมการขอปรับปรุง/แก้ไข/เพิ่มเติม” </a:t>
            </a:r>
          </a:p>
          <a:p>
            <a:pPr indent="896938" algn="thaiDist">
              <a:spcAft>
                <a:spcPts val="0"/>
              </a:spcAft>
            </a:pPr>
            <a:endParaRPr lang="th-TH" sz="3200" b="1" dirty="0"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indent="358775" algn="thaiDist">
              <a:spcAft>
                <a:spcPts val="0"/>
              </a:spcAft>
            </a:pPr>
            <a:r>
              <a:rPr lang="th-TH" sz="3200" b="1" dirty="0">
                <a:solidFill>
                  <a:srgbClr val="0000FF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จึงเรียนมาเพื่อโปรดพิจารณารับรองรายงานการประชุม ครั้งที่ </a:t>
            </a:r>
            <a:r>
              <a:rPr lang="en-US" sz="3200" b="1" dirty="0">
                <a:solidFill>
                  <a:srgbClr val="0000FF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...</a:t>
            </a:r>
            <a:r>
              <a:rPr lang="th-TH" sz="3200" b="1" dirty="0">
                <a:solidFill>
                  <a:srgbClr val="0000FF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/256</a:t>
            </a:r>
            <a:r>
              <a:rPr lang="en-US" sz="3200" b="1" dirty="0">
                <a:solidFill>
                  <a:srgbClr val="0000FF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..</a:t>
            </a:r>
            <a:r>
              <a:rPr lang="th-TH" sz="3200" b="1" dirty="0">
                <a:solidFill>
                  <a:srgbClr val="0000FF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เมื่อวันที่ </a:t>
            </a:r>
            <a:r>
              <a:rPr lang="en-US" sz="3200" b="1" dirty="0">
                <a:solidFill>
                  <a:srgbClr val="0000FF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...................</a:t>
            </a:r>
            <a:endParaRPr lang="th-TH" sz="4800" b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20532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8</a:t>
            </a:fld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8750431" cy="20498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/>
            <a:r>
              <a:rPr lang="th-TH" sz="8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ระเบียบวาระที่  </a:t>
            </a:r>
            <a:r>
              <a:rPr lang="en-US" sz="15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en-US" sz="54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006310"/>
            <a:ext cx="86127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Bef>
                <a:spcPts val="600"/>
              </a:spcBef>
            </a:pPr>
            <a:r>
              <a:rPr lang="th-TH" sz="4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เรื่องเพื่อทราบ</a:t>
            </a:r>
            <a:endParaRPr lang="en-US" sz="48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97047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9</a:t>
            </a:fld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0" y="1612231"/>
            <a:ext cx="9144000" cy="2743201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rgbClr val="00206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วาระที่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3.</a:t>
            </a:r>
            <a:r>
              <a:rPr kumimoji="0" lang="th-TH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</a:t>
            </a:r>
          </a:p>
          <a:p>
            <a:pPr lvl="0" algn="ctr">
              <a:spcBef>
                <a:spcPts val="1800"/>
              </a:spcBef>
            </a:pPr>
            <a:r>
              <a:rPr lang="en-US" sz="3600" b="1" kern="0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</a:t>
            </a:r>
            <a:r>
              <a:rPr lang="th-TH" sz="3600" b="1" kern="0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366317"/>
            <a:ext cx="9144000" cy="274320"/>
          </a:xfrm>
          <a:prstGeom prst="rect">
            <a:avLst/>
          </a:prstGeom>
          <a:solidFill>
            <a:srgbClr val="69C5F3"/>
          </a:solidFill>
          <a:ln>
            <a:solidFill>
              <a:srgbClr val="69C5F3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arallelogram 9"/>
          <p:cNvSpPr/>
          <p:nvPr/>
        </p:nvSpPr>
        <p:spPr>
          <a:xfrm>
            <a:off x="4134132" y="4367022"/>
            <a:ext cx="2937942" cy="274320"/>
          </a:xfrm>
          <a:prstGeom prst="parallelogram">
            <a:avLst>
              <a:gd name="adj" fmla="val 158296"/>
            </a:avLst>
          </a:prstGeom>
          <a:solidFill>
            <a:srgbClr val="14A4EC"/>
          </a:solidFill>
          <a:ln>
            <a:solidFill>
              <a:srgbClr val="14A4E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/>
          <p:cNvSpPr/>
          <p:nvPr/>
        </p:nvSpPr>
        <p:spPr>
          <a:xfrm>
            <a:off x="6542312" y="4362691"/>
            <a:ext cx="3088797" cy="274320"/>
          </a:xfrm>
          <a:prstGeom prst="parallelogram">
            <a:avLst>
              <a:gd name="adj" fmla="val 161411"/>
            </a:avLst>
          </a:prstGeom>
          <a:solidFill>
            <a:srgbClr val="0066FF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56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10</a:t>
            </a:fld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-1" y="1597996"/>
            <a:ext cx="9144000" cy="274540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600" b="1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60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(1)  </a:t>
            </a:r>
            <a:r>
              <a:rPr lang="en-US" sz="360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</a:t>
            </a:r>
            <a:endParaRPr lang="th-TH" sz="3600" b="1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57771"/>
            <a:ext cx="9144000" cy="2743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/>
          <p:cNvSpPr/>
          <p:nvPr/>
        </p:nvSpPr>
        <p:spPr>
          <a:xfrm>
            <a:off x="4134132" y="4358476"/>
            <a:ext cx="2937942" cy="274320"/>
          </a:xfrm>
          <a:prstGeom prst="parallelogram">
            <a:avLst>
              <a:gd name="adj" fmla="val 152065"/>
            </a:avLst>
          </a:prstGeom>
          <a:solidFill>
            <a:srgbClr val="75B44A"/>
          </a:solidFill>
          <a:ln>
            <a:solidFill>
              <a:srgbClr val="75B44A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/>
          <p:cNvSpPr/>
          <p:nvPr/>
        </p:nvSpPr>
        <p:spPr>
          <a:xfrm>
            <a:off x="6542313" y="4354145"/>
            <a:ext cx="3122980" cy="274320"/>
          </a:xfrm>
          <a:prstGeom prst="parallelogram">
            <a:avLst>
              <a:gd name="adj" fmla="val 155180"/>
            </a:avLst>
          </a:prstGeom>
          <a:solidFill>
            <a:srgbClr val="5A8B39"/>
          </a:solidFill>
          <a:ln>
            <a:solidFill>
              <a:srgbClr val="5A8B39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68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11</a:t>
            </a:fld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EFFFF8-E0FA-4B74-A153-3FA8F5E2978D}"/>
              </a:ext>
            </a:extLst>
          </p:cNvPr>
          <p:cNvSpPr/>
          <p:nvPr/>
        </p:nvSpPr>
        <p:spPr>
          <a:xfrm>
            <a:off x="-1" y="1597996"/>
            <a:ext cx="9144000" cy="2745404"/>
          </a:xfrm>
          <a:prstGeom prst="rect">
            <a:avLst/>
          </a:prstGeom>
          <a:solidFill>
            <a:srgbClr val="9B340B"/>
          </a:solidFill>
          <a:ln>
            <a:solidFill>
              <a:srgbClr val="9B340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600" b="1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algn="ctr"/>
            <a:r>
              <a:rPr lang="th-TH" sz="360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(1.1) </a:t>
            </a:r>
            <a:r>
              <a:rPr lang="en-US" sz="3600" b="1" kern="0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</a:t>
            </a:r>
            <a:endParaRPr lang="th-TH" sz="3600" b="1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>
              <a:spcBef>
                <a:spcPts val="1800"/>
              </a:spcBef>
            </a:pPr>
            <a:endParaRPr lang="th-TH" sz="3600" b="1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FAD618-C94F-4581-BEA2-E7532C898A09}"/>
              </a:ext>
            </a:extLst>
          </p:cNvPr>
          <p:cNvSpPr/>
          <p:nvPr/>
        </p:nvSpPr>
        <p:spPr>
          <a:xfrm>
            <a:off x="0" y="4357771"/>
            <a:ext cx="9144000" cy="274320"/>
          </a:xfrm>
          <a:prstGeom prst="rect">
            <a:avLst/>
          </a:prstGeom>
          <a:solidFill>
            <a:srgbClr val="FFAC88"/>
          </a:solidFill>
          <a:ln>
            <a:solidFill>
              <a:srgbClr val="FFAC88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2F2E1198-8BA3-4504-963E-DD030B075A4E}"/>
              </a:ext>
            </a:extLst>
          </p:cNvPr>
          <p:cNvSpPr/>
          <p:nvPr/>
        </p:nvSpPr>
        <p:spPr>
          <a:xfrm>
            <a:off x="4134132" y="4358476"/>
            <a:ext cx="2937942" cy="274320"/>
          </a:xfrm>
          <a:prstGeom prst="parallelogram">
            <a:avLst>
              <a:gd name="adj" fmla="val 152065"/>
            </a:avLst>
          </a:prstGeom>
          <a:solidFill>
            <a:srgbClr val="FF6524"/>
          </a:solidFill>
          <a:ln>
            <a:solidFill>
              <a:srgbClr val="FF6524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A5972459-8480-4F91-B468-F769802B2FE6}"/>
              </a:ext>
            </a:extLst>
          </p:cNvPr>
          <p:cNvSpPr/>
          <p:nvPr/>
        </p:nvSpPr>
        <p:spPr>
          <a:xfrm>
            <a:off x="6542313" y="4354145"/>
            <a:ext cx="3122980" cy="274320"/>
          </a:xfrm>
          <a:prstGeom prst="parallelogram">
            <a:avLst>
              <a:gd name="adj" fmla="val 155180"/>
            </a:avLst>
          </a:prstGeom>
          <a:solidFill>
            <a:srgbClr val="CC440D"/>
          </a:solidFill>
          <a:ln>
            <a:solidFill>
              <a:srgbClr val="CC440D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729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12</a:t>
            </a:fld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EFFFF8-E0FA-4B74-A153-3FA8F5E2978D}"/>
              </a:ext>
            </a:extLst>
          </p:cNvPr>
          <p:cNvSpPr/>
          <p:nvPr/>
        </p:nvSpPr>
        <p:spPr>
          <a:xfrm>
            <a:off x="-1" y="1597996"/>
            <a:ext cx="9144000" cy="2745404"/>
          </a:xfrm>
          <a:prstGeom prst="rect">
            <a:avLst/>
          </a:prstGeom>
          <a:solidFill>
            <a:srgbClr val="FFB9FF"/>
          </a:solidFill>
          <a:ln>
            <a:solidFill>
              <a:srgbClr val="FFB9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600" b="1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algn="ctr"/>
            <a:r>
              <a:rPr lang="th-TH" sz="3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(1.1.1) </a:t>
            </a:r>
            <a:r>
              <a:rPr lang="en-US" sz="3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</a:t>
            </a:r>
            <a:endParaRPr lang="th-TH" sz="36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>
              <a:spcBef>
                <a:spcPts val="1800"/>
              </a:spcBef>
            </a:pPr>
            <a:endParaRPr lang="th-TH" sz="3600" b="1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FAD618-C94F-4581-BEA2-E7532C898A09}"/>
              </a:ext>
            </a:extLst>
          </p:cNvPr>
          <p:cNvSpPr/>
          <p:nvPr/>
        </p:nvSpPr>
        <p:spPr>
          <a:xfrm>
            <a:off x="0" y="4357771"/>
            <a:ext cx="9144000" cy="274320"/>
          </a:xfrm>
          <a:prstGeom prst="rect">
            <a:avLst/>
          </a:prstGeom>
          <a:solidFill>
            <a:srgbClr val="FFC9FF"/>
          </a:solidFill>
          <a:ln>
            <a:solidFill>
              <a:srgbClr val="FFB9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2F2E1198-8BA3-4504-963E-DD030B075A4E}"/>
              </a:ext>
            </a:extLst>
          </p:cNvPr>
          <p:cNvSpPr/>
          <p:nvPr/>
        </p:nvSpPr>
        <p:spPr>
          <a:xfrm>
            <a:off x="4134132" y="4358476"/>
            <a:ext cx="2937942" cy="274320"/>
          </a:xfrm>
          <a:prstGeom prst="parallelogram">
            <a:avLst>
              <a:gd name="adj" fmla="val 152065"/>
            </a:avLst>
          </a:prstGeom>
          <a:solidFill>
            <a:srgbClr val="FF75FF"/>
          </a:solidFill>
          <a:ln>
            <a:solidFill>
              <a:srgbClr val="FFB9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A5972459-8480-4F91-B468-F769802B2FE6}"/>
              </a:ext>
            </a:extLst>
          </p:cNvPr>
          <p:cNvSpPr/>
          <p:nvPr/>
        </p:nvSpPr>
        <p:spPr>
          <a:xfrm>
            <a:off x="6542313" y="4354145"/>
            <a:ext cx="3122980" cy="274320"/>
          </a:xfrm>
          <a:prstGeom prst="parallelogram">
            <a:avLst>
              <a:gd name="adj" fmla="val 155180"/>
            </a:avLst>
          </a:prstGeom>
          <a:solidFill>
            <a:srgbClr val="FF25FF"/>
          </a:solidFill>
          <a:ln>
            <a:solidFill>
              <a:srgbClr val="FFB9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15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39382E-BFD1-46DA-92E8-EC2211C4D4CD}" type="slidenum">
              <a:rPr kumimoji="0" lang="th-TH" sz="20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th-TH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-5356" y="-11754"/>
            <a:ext cx="9144000" cy="777240"/>
            <a:chOff x="-5356" y="-11754"/>
            <a:chExt cx="9144000" cy="777240"/>
          </a:xfrm>
        </p:grpSpPr>
        <p:sp>
          <p:nvSpPr>
            <p:cNvPr id="7" name="Rectangle 6"/>
            <p:cNvSpPr/>
            <p:nvPr/>
          </p:nvSpPr>
          <p:spPr>
            <a:xfrm>
              <a:off x="-5356" y="-11754"/>
              <a:ext cx="9144000" cy="777240"/>
            </a:xfrm>
            <a:prstGeom prst="rect">
              <a:avLst/>
            </a:prstGeom>
            <a:solidFill>
              <a:srgbClr val="260183"/>
            </a:solidFill>
            <a:ln w="12700" cap="flat" cmpd="sng" algn="ctr">
              <a:solidFill>
                <a:srgbClr val="260183"/>
              </a:solidFill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2003425" marR="0" lvl="0" indent="-1436688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วาระ 3.1  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.......................................</a:t>
              </a:r>
              <a:endPara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endParaRPr>
            </a:p>
            <a:p>
              <a:pPr marL="2003425" marR="0" lvl="0" indent="-1436688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              </a:t>
              </a:r>
              <a:r>
                <a:rPr kumimoji="0" lang="th-TH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(1) 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..........................................................</a:t>
              </a:r>
              <a:endParaRPr kumimoji="0" lang="th-TH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9963" y="85061"/>
              <a:ext cx="486137" cy="58360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54" y="138435"/>
              <a:ext cx="476860" cy="4768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0883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59565" y="2052426"/>
            <a:ext cx="8171917" cy="1947006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685800" lvl="0">
              <a:defRPr/>
            </a:pPr>
            <a:r>
              <a:rPr lang="th-TH" sz="3000" b="1" kern="0" dirty="0">
                <a:solidFill>
                  <a:prstClr val="black"/>
                </a:solidFill>
                <a:latin typeface="TH SarabunPSK"/>
                <a:cs typeface="TH SarabunPSK"/>
              </a:rPr>
              <a:t>รับทราบ</a:t>
            </a:r>
            <a:r>
              <a:rPr lang="en-US" sz="3000" b="1" kern="0" dirty="0">
                <a:latin typeface="TH SarabunPSK"/>
                <a:cs typeface="TH SarabunPSK"/>
              </a:rPr>
              <a:t>....................................................</a:t>
            </a:r>
            <a:endParaRPr kumimoji="0" lang="th-TH" sz="3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H SarabunPSK"/>
              <a:ea typeface="Calibri" panose="020F0502020204030204" pitchFamily="34" charset="0"/>
              <a:cs typeface="TH SarabunPSK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64" y="2177168"/>
            <a:ext cx="853549" cy="85277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68700" y="6414017"/>
            <a:ext cx="2057400" cy="365125"/>
          </a:xfrm>
        </p:spPr>
        <p:txBody>
          <a:bodyPr/>
          <a:lstStyle/>
          <a:p>
            <a:fld id="{BD3F3010-61D0-4262-85A7-C4D05295DE35}" type="slidenum">
              <a:rPr lang="en-US" smtClean="0"/>
              <a:t>14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0" y="685795"/>
            <a:ext cx="9144000" cy="978631"/>
            <a:chOff x="0" y="881742"/>
            <a:chExt cx="9144000" cy="978631"/>
          </a:xfrm>
        </p:grpSpPr>
        <p:sp>
          <p:nvSpPr>
            <p:cNvPr id="12" name="Rectangle 11"/>
            <p:cNvSpPr/>
            <p:nvPr/>
          </p:nvSpPr>
          <p:spPr>
            <a:xfrm>
              <a:off x="0" y="881742"/>
              <a:ext cx="9144000" cy="881747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13716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ข้อเสนอเพื่อโปรดทราบ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768933"/>
              <a:ext cx="9144000" cy="9144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42" y="762273"/>
            <a:ext cx="630478" cy="75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404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15</a:t>
            </a:fld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-1" y="1597996"/>
            <a:ext cx="9144000" cy="274540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3600" b="1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60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(2) </a:t>
            </a:r>
            <a:r>
              <a:rPr lang="en-US" sz="360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</a:t>
            </a:r>
            <a:endParaRPr lang="th-TH" sz="3600" b="1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57771"/>
            <a:ext cx="9144000" cy="2743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/>
          <p:cNvSpPr/>
          <p:nvPr/>
        </p:nvSpPr>
        <p:spPr>
          <a:xfrm>
            <a:off x="4134132" y="4358476"/>
            <a:ext cx="2937942" cy="274320"/>
          </a:xfrm>
          <a:prstGeom prst="parallelogram">
            <a:avLst>
              <a:gd name="adj" fmla="val 152065"/>
            </a:avLst>
          </a:prstGeom>
          <a:solidFill>
            <a:srgbClr val="75B44A"/>
          </a:solidFill>
          <a:ln>
            <a:solidFill>
              <a:srgbClr val="75B44A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/>
          <p:cNvSpPr/>
          <p:nvPr/>
        </p:nvSpPr>
        <p:spPr>
          <a:xfrm>
            <a:off x="6542313" y="4354145"/>
            <a:ext cx="3122980" cy="274320"/>
          </a:xfrm>
          <a:prstGeom prst="parallelogram">
            <a:avLst>
              <a:gd name="adj" fmla="val 155180"/>
            </a:avLst>
          </a:prstGeom>
          <a:solidFill>
            <a:srgbClr val="5A8B39"/>
          </a:solidFill>
          <a:ln>
            <a:solidFill>
              <a:srgbClr val="5A8B39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14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17092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39382E-BFD1-46DA-92E8-EC2211C4D4CD}" type="slidenum">
              <a:rPr kumimoji="0" lang="th-TH" sz="20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-5356" y="-11754"/>
            <a:ext cx="9144000" cy="777240"/>
            <a:chOff x="-5356" y="-11754"/>
            <a:chExt cx="9144000" cy="777240"/>
          </a:xfrm>
        </p:grpSpPr>
        <p:sp>
          <p:nvSpPr>
            <p:cNvPr id="7" name="Rectangle 6"/>
            <p:cNvSpPr/>
            <p:nvPr/>
          </p:nvSpPr>
          <p:spPr>
            <a:xfrm>
              <a:off x="-5356" y="-11754"/>
              <a:ext cx="9144000" cy="777240"/>
            </a:xfrm>
            <a:prstGeom prst="rect">
              <a:avLst/>
            </a:prstGeom>
            <a:solidFill>
              <a:srgbClr val="260183"/>
            </a:solidFill>
            <a:ln w="12700" cap="flat" cmpd="sng" algn="ctr">
              <a:solidFill>
                <a:srgbClr val="260183"/>
              </a:solidFill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2003425" marR="0" lvl="0" indent="-1436688" algn="l" defTabSz="914400" rtl="0" eaLnBrk="1" fontAlgn="auto" latinLnBrk="0" hangingPunct="1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วาระ 3.1  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.........................................</a:t>
              </a:r>
              <a:endPara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endParaRPr>
            </a:p>
            <a:p>
              <a:pPr marL="2003425" marR="0" lvl="0" indent="-1436688" algn="l" defTabSz="914400" rtl="0" eaLnBrk="1" fontAlgn="auto" latinLnBrk="0" hangingPunct="1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              </a:t>
              </a:r>
              <a:r>
                <a:rPr kumimoji="0" lang="th-TH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(2) 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.......................................................</a:t>
              </a:r>
              <a:endPara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9963" y="88010"/>
              <a:ext cx="486137" cy="58360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54" y="138435"/>
              <a:ext cx="476860" cy="4768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7707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59565" y="2052426"/>
            <a:ext cx="8171917" cy="1947006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685800" lvl="0">
              <a:defRPr/>
            </a:pPr>
            <a:r>
              <a:rPr lang="th-TH" sz="3000" b="1" kern="0" dirty="0">
                <a:solidFill>
                  <a:prstClr val="black"/>
                </a:solidFill>
                <a:latin typeface="TH SarabunPSK"/>
                <a:cs typeface="TH SarabunPSK"/>
              </a:rPr>
              <a:t>รับทราบ</a:t>
            </a:r>
            <a:r>
              <a:rPr lang="en-US" sz="3000" b="1" kern="0" dirty="0">
                <a:latin typeface="TH SarabunPSK"/>
                <a:cs typeface="TH SarabunPSK"/>
              </a:rPr>
              <a:t>....................................................</a:t>
            </a:r>
            <a:endParaRPr kumimoji="0" lang="th-TH" sz="3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H SarabunPSK"/>
              <a:ea typeface="Calibri" panose="020F0502020204030204" pitchFamily="34" charset="0"/>
              <a:cs typeface="TH SarabunPSK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64" y="2177168"/>
            <a:ext cx="853549" cy="85277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68700" y="6414017"/>
            <a:ext cx="2057400" cy="365125"/>
          </a:xfrm>
        </p:spPr>
        <p:txBody>
          <a:bodyPr/>
          <a:lstStyle/>
          <a:p>
            <a:fld id="{BD3F3010-61D0-4262-85A7-C4D05295DE35}" type="slidenum">
              <a:rPr lang="en-US" smtClean="0"/>
              <a:t>17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0" y="685795"/>
            <a:ext cx="9144000" cy="978631"/>
            <a:chOff x="0" y="881742"/>
            <a:chExt cx="9144000" cy="978631"/>
          </a:xfrm>
        </p:grpSpPr>
        <p:sp>
          <p:nvSpPr>
            <p:cNvPr id="12" name="Rectangle 11"/>
            <p:cNvSpPr/>
            <p:nvPr/>
          </p:nvSpPr>
          <p:spPr>
            <a:xfrm>
              <a:off x="0" y="881742"/>
              <a:ext cx="9144000" cy="881747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13716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ข้อเสนอเพื่อโปรดทราบ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768933"/>
              <a:ext cx="9144000" cy="9144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42" y="762273"/>
            <a:ext cx="630478" cy="75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05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18</a:t>
            </a:fld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0" y="1612231"/>
            <a:ext cx="9144000" cy="2743201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rgbClr val="00206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วาระที่ 3.</a:t>
            </a:r>
            <a:r>
              <a:rPr lang="th-TH" sz="3600" b="1" kern="0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endParaRPr kumimoji="0" lang="th-TH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lvl="0" algn="ctr">
              <a:spcBef>
                <a:spcPts val="1800"/>
              </a:spcBef>
            </a:pPr>
            <a:r>
              <a:rPr lang="th-TH" sz="3600" b="1" kern="0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</a:t>
            </a:r>
            <a:endParaRPr kumimoji="0" lang="th-TH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366317"/>
            <a:ext cx="9144000" cy="274320"/>
          </a:xfrm>
          <a:prstGeom prst="rect">
            <a:avLst/>
          </a:prstGeom>
          <a:solidFill>
            <a:srgbClr val="69C5F3"/>
          </a:solidFill>
          <a:ln>
            <a:solidFill>
              <a:srgbClr val="69C5F3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arallelogram 9"/>
          <p:cNvSpPr/>
          <p:nvPr/>
        </p:nvSpPr>
        <p:spPr>
          <a:xfrm>
            <a:off x="4134132" y="4367022"/>
            <a:ext cx="2937942" cy="274320"/>
          </a:xfrm>
          <a:prstGeom prst="parallelogram">
            <a:avLst>
              <a:gd name="adj" fmla="val 158296"/>
            </a:avLst>
          </a:prstGeom>
          <a:solidFill>
            <a:srgbClr val="14A4EC"/>
          </a:solidFill>
          <a:ln>
            <a:solidFill>
              <a:srgbClr val="14A4E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/>
          <p:cNvSpPr/>
          <p:nvPr/>
        </p:nvSpPr>
        <p:spPr>
          <a:xfrm>
            <a:off x="6542312" y="4362691"/>
            <a:ext cx="3088797" cy="274320"/>
          </a:xfrm>
          <a:prstGeom prst="parallelogram">
            <a:avLst>
              <a:gd name="adj" fmla="val 161411"/>
            </a:avLst>
          </a:prstGeom>
          <a:solidFill>
            <a:srgbClr val="0066FF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730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39382E-BFD1-46DA-92E8-EC2211C4D4CD}" type="slidenum">
              <a:rPr kumimoji="0" lang="th-TH" sz="20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th-TH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5356" y="-11754"/>
            <a:ext cx="9144000" cy="777240"/>
            <a:chOff x="-5356" y="-11754"/>
            <a:chExt cx="9144000" cy="777240"/>
          </a:xfrm>
        </p:grpSpPr>
        <p:sp>
          <p:nvSpPr>
            <p:cNvPr id="13" name="Rectangle 12"/>
            <p:cNvSpPr/>
            <p:nvPr/>
          </p:nvSpPr>
          <p:spPr>
            <a:xfrm>
              <a:off x="-5356" y="-11754"/>
              <a:ext cx="9144000" cy="777240"/>
            </a:xfrm>
            <a:prstGeom prst="rect">
              <a:avLst/>
            </a:prstGeom>
            <a:solidFill>
              <a:srgbClr val="260183"/>
            </a:solidFill>
            <a:ln w="12700" cap="flat" cmpd="sng" algn="ctr">
              <a:solidFill>
                <a:srgbClr val="26018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1974850" marR="0" lvl="0" indent="-1408113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วาระ </a:t>
              </a:r>
              <a:r>
                <a:rPr lang="th-TH" b="1" kern="0" dirty="0">
                  <a:solidFill>
                    <a:prstClr val="white"/>
                  </a:solidFill>
                  <a:latin typeface="TH SarabunPSK"/>
                  <a:cs typeface="TH SarabunPSK"/>
                </a:rPr>
                <a:t>3.2</a:t>
              </a:r>
              <a:r>
                <a:rPr kumimoji="0" lang="th-TH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	.......................................................</a:t>
              </a:r>
              <a:r>
                <a:rPr kumimoji="0" lang="th-TH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.</a:t>
              </a:r>
              <a:endParaRPr kumimoji="0" lang="th-TH" sz="2400" b="1" i="0" u="none" strike="noStrike" kern="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9963" y="85061"/>
              <a:ext cx="486137" cy="583607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62" y="138435"/>
              <a:ext cx="476860" cy="476860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523160" y="2043018"/>
            <a:ext cx="8121151" cy="33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92288" marR="0" lvl="0" indent="-1792288" defTabSz="914400" rtl="0" eaLnBrk="1" fontAlgn="auto" latinLnBrk="0" hangingPunct="1">
              <a:spcBef>
                <a:spcPts val="18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วาระที่ 4.1.1	โครงการเพื่อการพัฒนา ปี 2561 ของ กปภ. (เพิ่มเติม)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1792288" lvl="0" indent="-1792288">
              <a:spcBef>
                <a:spcPts val="1800"/>
              </a:spcBef>
              <a:spcAft>
                <a:spcPts val="600"/>
              </a:spcAft>
              <a:defRPr/>
            </a:pP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วาระที่ 4.1.2	โครงการก่อสร้างอุโมงค์ระบายน้ำคลองพระยาราชมนตรี                 จากคลองภาษีเจริญถึงคลองสนามชัย</a:t>
            </a:r>
            <a:endParaRPr lang="en-US" sz="3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1792288" lvl="0" indent="-1792288">
              <a:spcBef>
                <a:spcPts val="1800"/>
              </a:spcBef>
              <a:spcAft>
                <a:spcPts val="600"/>
              </a:spcAft>
              <a:defRPr/>
            </a:pP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วาระที่ 4.1.3	โครงการบรรเทาอุทกภัยพื้นที่ลุ่มน้ำเพชรบุรีตอนล่าง            จังหวัดเพชรบุรี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8158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59565" y="2052426"/>
            <a:ext cx="8171917" cy="1947006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685800" lvl="0">
              <a:defRPr/>
            </a:pPr>
            <a:r>
              <a:rPr lang="th-TH" sz="3000" b="1" kern="0" dirty="0">
                <a:solidFill>
                  <a:prstClr val="black"/>
                </a:solidFill>
                <a:latin typeface="TH SarabunPSK"/>
                <a:cs typeface="TH SarabunPSK"/>
              </a:rPr>
              <a:t>รับทราบ</a:t>
            </a:r>
            <a:r>
              <a:rPr lang="en-US" sz="3000" b="1" kern="0" dirty="0">
                <a:latin typeface="TH SarabunPSK"/>
                <a:cs typeface="TH SarabunPSK"/>
              </a:rPr>
              <a:t>....................................................</a:t>
            </a:r>
            <a:endParaRPr kumimoji="0" lang="th-TH" sz="3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H SarabunPSK"/>
              <a:ea typeface="Calibri" panose="020F0502020204030204" pitchFamily="34" charset="0"/>
              <a:cs typeface="TH SarabunPSK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64" y="2177168"/>
            <a:ext cx="853549" cy="85277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68700" y="6414017"/>
            <a:ext cx="2057400" cy="365125"/>
          </a:xfrm>
        </p:spPr>
        <p:txBody>
          <a:bodyPr/>
          <a:lstStyle/>
          <a:p>
            <a:fld id="{BD3F3010-61D0-4262-85A7-C4D05295DE35}" type="slidenum">
              <a:rPr lang="en-US" smtClean="0"/>
              <a:t>20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0" y="685795"/>
            <a:ext cx="9144000" cy="978631"/>
            <a:chOff x="0" y="881742"/>
            <a:chExt cx="9144000" cy="978631"/>
          </a:xfrm>
        </p:grpSpPr>
        <p:sp>
          <p:nvSpPr>
            <p:cNvPr id="12" name="Rectangle 11"/>
            <p:cNvSpPr/>
            <p:nvPr/>
          </p:nvSpPr>
          <p:spPr>
            <a:xfrm>
              <a:off x="0" y="881742"/>
              <a:ext cx="9144000" cy="881747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13716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ข้อเสนอเพื่อโปรดทราบ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768933"/>
              <a:ext cx="9144000" cy="9144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42" y="762273"/>
            <a:ext cx="630478" cy="75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5775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21</a:t>
            </a:fld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8750431" cy="20498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/>
            <a:r>
              <a:rPr lang="th-TH" sz="8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ระเบียบวาระที่  </a:t>
            </a:r>
            <a:r>
              <a:rPr lang="en-US" sz="15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endParaRPr lang="en-US" sz="54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006310"/>
            <a:ext cx="86127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Bef>
                <a:spcPts val="600"/>
              </a:spcBef>
            </a:pPr>
            <a:r>
              <a:rPr lang="th-TH" sz="4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เรื่องเพื่อพิจารณา </a:t>
            </a:r>
            <a:endParaRPr lang="en-US" sz="48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49609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22</a:t>
            </a:fld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0" y="1612231"/>
            <a:ext cx="9144000" cy="2743201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rgbClr val="00206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วาระที่ </a:t>
            </a:r>
            <a:r>
              <a:rPr lang="en-US" sz="3600" b="1" kern="0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4.1</a:t>
            </a:r>
            <a:endParaRPr kumimoji="0" lang="th-TH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lvl="0" algn="ctr">
              <a:spcBef>
                <a:spcPts val="1800"/>
              </a:spcBef>
            </a:pPr>
            <a:r>
              <a:rPr lang="th-TH" sz="3600" b="1" kern="0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</a:t>
            </a:r>
            <a:endParaRPr kumimoji="0" lang="th-TH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366317"/>
            <a:ext cx="9144000" cy="274320"/>
          </a:xfrm>
          <a:prstGeom prst="rect">
            <a:avLst/>
          </a:prstGeom>
          <a:solidFill>
            <a:srgbClr val="69C5F3"/>
          </a:solidFill>
          <a:ln>
            <a:solidFill>
              <a:srgbClr val="69C5F3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arallelogram 9"/>
          <p:cNvSpPr/>
          <p:nvPr/>
        </p:nvSpPr>
        <p:spPr>
          <a:xfrm>
            <a:off x="4134132" y="4367022"/>
            <a:ext cx="2937942" cy="274320"/>
          </a:xfrm>
          <a:prstGeom prst="parallelogram">
            <a:avLst>
              <a:gd name="adj" fmla="val 158296"/>
            </a:avLst>
          </a:prstGeom>
          <a:solidFill>
            <a:srgbClr val="14A4EC"/>
          </a:solidFill>
          <a:ln>
            <a:solidFill>
              <a:srgbClr val="14A4E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/>
          <p:cNvSpPr/>
          <p:nvPr/>
        </p:nvSpPr>
        <p:spPr>
          <a:xfrm>
            <a:off x="6542312" y="4362691"/>
            <a:ext cx="3088797" cy="274320"/>
          </a:xfrm>
          <a:prstGeom prst="parallelogram">
            <a:avLst>
              <a:gd name="adj" fmla="val 161411"/>
            </a:avLst>
          </a:prstGeom>
          <a:solidFill>
            <a:srgbClr val="0066FF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00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39382E-BFD1-46DA-92E8-EC2211C4D4CD}" type="slidenum">
              <a:rPr kumimoji="0" lang="th-TH" sz="20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th-TH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5356" y="-11754"/>
            <a:ext cx="9144000" cy="777240"/>
            <a:chOff x="-5356" y="-11754"/>
            <a:chExt cx="9144000" cy="777240"/>
          </a:xfrm>
        </p:grpSpPr>
        <p:sp>
          <p:nvSpPr>
            <p:cNvPr id="13" name="Rectangle 12"/>
            <p:cNvSpPr/>
            <p:nvPr/>
          </p:nvSpPr>
          <p:spPr>
            <a:xfrm>
              <a:off x="-5356" y="-11754"/>
              <a:ext cx="9144000" cy="777240"/>
            </a:xfrm>
            <a:prstGeom prst="rect">
              <a:avLst/>
            </a:prstGeom>
            <a:solidFill>
              <a:srgbClr val="260183"/>
            </a:solidFill>
            <a:ln w="12700" cap="flat" cmpd="sng" algn="ctr">
              <a:solidFill>
                <a:srgbClr val="26018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1974850" marR="0" lvl="0" indent="-1408113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วาระ 4.1	.......................................................</a:t>
              </a:r>
              <a:r>
                <a:rPr kumimoji="0" lang="th-TH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.</a:t>
              </a:r>
              <a:endParaRPr kumimoji="0" lang="th-TH" sz="2400" b="1" i="0" u="none" strike="noStrike" kern="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9963" y="85061"/>
              <a:ext cx="486137" cy="583607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62" y="138435"/>
              <a:ext cx="476860" cy="476860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523160" y="2043018"/>
            <a:ext cx="8121151" cy="33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92288" marR="0" lvl="0" indent="-1792288" defTabSz="914400" rtl="0" eaLnBrk="1" fontAlgn="auto" latinLnBrk="0" hangingPunct="1">
              <a:spcBef>
                <a:spcPts val="18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วาระที่ 4.1.1	โครงการเพื่อการพัฒนา ปี 2561 ของ กปภ. (เพิ่มเติม)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1792288" lvl="0" indent="-1792288">
              <a:spcBef>
                <a:spcPts val="1800"/>
              </a:spcBef>
              <a:spcAft>
                <a:spcPts val="600"/>
              </a:spcAft>
              <a:defRPr/>
            </a:pP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วาระที่ 4.1.2	โครงการก่อสร้างอุโมงค์ระบายน้ำคลองพระยาราชมนตรี                 จากคลองภาษีเจริญถึงคลองสนามชัย</a:t>
            </a:r>
            <a:endParaRPr lang="en-US" sz="32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1792288" lvl="0" indent="-1792288">
              <a:spcBef>
                <a:spcPts val="1800"/>
              </a:spcBef>
              <a:spcAft>
                <a:spcPts val="600"/>
              </a:spcAft>
              <a:defRPr/>
            </a:pPr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วาระที่ 4.1.3	โครงการบรรเทาอุทกภัยพื้นที่ลุ่มน้ำเพชรบุรีตอนล่าง            จังหวัดเพชรบุรี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02243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59565" y="2052427"/>
            <a:ext cx="8171917" cy="2357204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+mn-ea"/>
              <a:cs typeface="TH SarabunPSK"/>
            </a:endParaRPr>
          </a:p>
          <a:p>
            <a:pPr marL="717550"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เห็นชอบในหลักการ...........................................</a:t>
            </a:r>
            <a:endParaRPr kumimoji="0" lang="th-TH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/>
              <a:ea typeface="Calibri" panose="020F0502020204030204" pitchFamily="34" charset="0"/>
              <a:cs typeface="TH SarabunPSK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64" y="2160076"/>
            <a:ext cx="853549" cy="852779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685795"/>
            <a:ext cx="9144000" cy="978631"/>
            <a:chOff x="0" y="881742"/>
            <a:chExt cx="9144000" cy="978631"/>
          </a:xfrm>
        </p:grpSpPr>
        <p:sp>
          <p:nvSpPr>
            <p:cNvPr id="12" name="Rectangle 11"/>
            <p:cNvSpPr/>
            <p:nvPr/>
          </p:nvSpPr>
          <p:spPr>
            <a:xfrm>
              <a:off x="0" y="881742"/>
              <a:ext cx="9144000" cy="881747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13716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H SarabunPSK"/>
                  <a:ea typeface="+mn-ea"/>
                  <a:cs typeface="TH SarabunPSK"/>
                </a:rPr>
                <a:t>ข้อเสนอเพื่อโปรดพิจารณา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768933"/>
              <a:ext cx="9144000" cy="9144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/>
                <a:ea typeface="+mn-ea"/>
                <a:cs typeface="TH SarabunPSK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42" y="762273"/>
            <a:ext cx="630478" cy="7568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68700" y="6414017"/>
            <a:ext cx="20574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F3010-61D0-4262-85A7-C4D05295DE35}" type="slidenum"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95624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8389"/>
            <a:ext cx="9144001" cy="6858000"/>
            <a:chOff x="0" y="0"/>
            <a:chExt cx="9144001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587"/>
            <a:stretch/>
          </p:blipFill>
          <p:spPr>
            <a:xfrm>
              <a:off x="1" y="0"/>
              <a:ext cx="9144000" cy="6858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0" y="6607629"/>
              <a:ext cx="903515" cy="250371"/>
            </a:xfrm>
            <a:prstGeom prst="rect">
              <a:avLst/>
            </a:prstGeom>
            <a:solidFill>
              <a:srgbClr val="E5F2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9382E-BFD1-46DA-92E8-EC2211C4D4CD}" type="slidenum">
              <a:rPr lang="th-TH" smtClean="0"/>
              <a:t>25</a:t>
            </a:fld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8750431" cy="20498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/>
            <a:r>
              <a:rPr lang="th-TH" sz="80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ระเบียบวาระที่  </a:t>
            </a:r>
            <a:r>
              <a:rPr lang="en-US" sz="15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  <a:endParaRPr lang="en-US" sz="54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006310"/>
            <a:ext cx="86127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Bef>
                <a:spcPts val="600"/>
              </a:spcBef>
            </a:pPr>
            <a:r>
              <a:rPr lang="th-TH" sz="48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เรื่องอื่น ๆ</a:t>
            </a:r>
            <a:endParaRPr lang="en-US" sz="48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92210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" r="16427"/>
          <a:stretch/>
        </p:blipFill>
        <p:spPr>
          <a:xfrm>
            <a:off x="-8545" y="0"/>
            <a:ext cx="9161091" cy="6858000"/>
          </a:xfrm>
          <a:prstGeom prst="rect">
            <a:avLst/>
          </a:prstGeom>
        </p:spPr>
      </p:pic>
      <p:pic>
        <p:nvPicPr>
          <p:cNvPr id="7" name="รูปภาพ 9">
            <a:extLst>
              <a:ext uri="{FF2B5EF4-FFF2-40B4-BE49-F238E27FC236}">
                <a16:creationId xmlns:a16="http://schemas.microsoft.com/office/drawing/2014/main" id="{717B1760-9B6C-4CF2-84A5-4AAA1561AB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017" y="1895855"/>
            <a:ext cx="1211441" cy="1211441"/>
          </a:xfrm>
          <a:prstGeom prst="rect">
            <a:avLst/>
          </a:prstGeom>
        </p:spPr>
      </p:pic>
      <p:sp>
        <p:nvSpPr>
          <p:cNvPr id="8" name="Rectangle 6"/>
          <p:cNvSpPr/>
          <p:nvPr/>
        </p:nvSpPr>
        <p:spPr>
          <a:xfrm>
            <a:off x="0" y="4737614"/>
            <a:ext cx="9144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11500" b="1" kern="0" dirty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79646">
                    <a:lumMod val="75000"/>
                  </a:srgbClr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ขอขอบคุณ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68700" y="6414017"/>
            <a:ext cx="2057400" cy="365125"/>
          </a:xfrm>
        </p:spPr>
        <p:txBody>
          <a:bodyPr/>
          <a:lstStyle/>
          <a:p>
            <a:fld id="{BD3F3010-61D0-4262-85A7-C4D05295DE35}" type="slidenum">
              <a:rPr lang="en-US" smtClean="0"/>
              <a:t>26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331" y="1741576"/>
            <a:ext cx="1266139" cy="1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502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8546</TotalTime>
  <Words>386</Words>
  <Application>Microsoft Office PowerPoint</Application>
  <PresentationFormat>On-screen Show (4:3)</PresentationFormat>
  <Paragraphs>145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TH SarabunPSK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ONWR062</dc:creator>
  <cp:lastModifiedBy>พีระพันธ์ ทน.</cp:lastModifiedBy>
  <cp:revision>648</cp:revision>
  <cp:lastPrinted>2019-09-11T14:46:42Z</cp:lastPrinted>
  <dcterms:created xsi:type="dcterms:W3CDTF">2019-02-28T05:54:59Z</dcterms:created>
  <dcterms:modified xsi:type="dcterms:W3CDTF">2019-10-15T07:11:05Z</dcterms:modified>
</cp:coreProperties>
</file>